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67" r:id="rId6"/>
    <p:sldMasterId id="2147483679" r:id="rId7"/>
  </p:sldMasterIdLst>
  <p:notesMasterIdLst>
    <p:notesMasterId r:id="rId14"/>
  </p:notesMasterIdLst>
  <p:sldIdLst>
    <p:sldId id="295" r:id="rId8"/>
    <p:sldId id="287" r:id="rId9"/>
    <p:sldId id="487" r:id="rId10"/>
    <p:sldId id="256" r:id="rId11"/>
    <p:sldId id="266" r:id="rId12"/>
    <p:sldId id="488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95033" autoAdjust="0"/>
  </p:normalViewPr>
  <p:slideViewPr>
    <p:cSldViewPr snapToGrid="0">
      <p:cViewPr varScale="1">
        <p:scale>
          <a:sx n="97" d="100"/>
          <a:sy n="97" d="100"/>
        </p:scale>
        <p:origin x="9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8C4F6702-1644-47A8-A74A-8F64B6969538}"/>
    <pc:docChg chg="custSel modSld">
      <pc:chgData name="Thomas Noordeloos" userId="df9f46e9-7760-4f6a-814f-9e8180d7b46a" providerId="ADAL" clId="{8C4F6702-1644-47A8-A74A-8F64B6969538}" dt="2023-03-22T09:01:33.417" v="37" actId="207"/>
      <pc:docMkLst>
        <pc:docMk/>
      </pc:docMkLst>
      <pc:sldChg chg="modSp mod">
        <pc:chgData name="Thomas Noordeloos" userId="df9f46e9-7760-4f6a-814f-9e8180d7b46a" providerId="ADAL" clId="{8C4F6702-1644-47A8-A74A-8F64B6969538}" dt="2023-03-22T09:01:33.417" v="37" actId="207"/>
        <pc:sldMkLst>
          <pc:docMk/>
          <pc:sldMk cId="3537927792" sldId="287"/>
        </pc:sldMkLst>
        <pc:graphicFrameChg chg="modGraphic">
          <ac:chgData name="Thomas Noordeloos" userId="df9f46e9-7760-4f6a-814f-9e8180d7b46a" providerId="ADAL" clId="{8C4F6702-1644-47A8-A74A-8F64B6969538}" dt="2023-03-22T09:01:33.417" v="37" actId="207"/>
          <ac:graphicFrameMkLst>
            <pc:docMk/>
            <pc:sldMk cId="3537927792" sldId="287"/>
            <ac:graphicFrameMk id="7" creationId="{B41042EC-016D-7434-50CC-C9EA7295197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22-3-2023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C4CF-45DD-459B-93E8-0D8D4EAC8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1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59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011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72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13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9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96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91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40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60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022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817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04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541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1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19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29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 userDrawn="1"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48-FF34-4248-A7F3-5541385C517F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81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8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78CBD25-3E60-4B26-9421-2C958EF89C36}"/>
              </a:ext>
            </a:extLst>
          </p:cNvPr>
          <p:cNvSpPr txBox="1">
            <a:spLocks/>
          </p:cNvSpPr>
          <p:nvPr/>
        </p:nvSpPr>
        <p:spPr>
          <a:xfrm>
            <a:off x="1524000" y="4318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sz="5400" b="1" dirty="0">
                <a:solidFill>
                  <a:srgbClr val="0070C0"/>
                </a:solidFill>
                <a:latin typeface="Athletics" panose="02000000000000000000" pitchFamily="2" charset="0"/>
              </a:rPr>
              <a:t>Week opstart IBS</a:t>
            </a:r>
            <a:br>
              <a:rPr lang="nl-NL" sz="5400" b="1" dirty="0">
                <a:solidFill>
                  <a:srgbClr val="0070C0"/>
                </a:solidFill>
                <a:latin typeface="Athletics" panose="02000000000000000000" pitchFamily="2" charset="0"/>
              </a:rPr>
            </a:br>
            <a:r>
              <a:rPr lang="nl-NL" sz="5400" b="1" dirty="0">
                <a:solidFill>
                  <a:srgbClr val="0070C0"/>
                </a:solidFill>
                <a:latin typeface="Athletics" panose="02000000000000000000" pitchFamily="2" charset="0"/>
              </a:rPr>
              <a:t>De stad van de toekomst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1FB37B2C-F9B9-4777-BE7D-1239CA9917F6}"/>
              </a:ext>
            </a:extLst>
          </p:cNvPr>
          <p:cNvSpPr txBox="1">
            <a:spLocks/>
          </p:cNvSpPr>
          <p:nvPr/>
        </p:nvSpPr>
        <p:spPr>
          <a:xfrm>
            <a:off x="1524000" y="1572616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nl-NL" dirty="0">
                <a:solidFill>
                  <a:srgbClr val="0070C0"/>
                </a:solidFill>
                <a:latin typeface="Athletics" panose="02000000000000000000" pitchFamily="2" charset="0"/>
              </a:rPr>
              <a:t>Week 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03F29D-F46F-3806-1B49-7F8C9FB8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0287" y="2158510"/>
            <a:ext cx="7591425" cy="379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 De stad van de toekomst</a:t>
            </a: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B41042EC-016D-7434-50CC-C9EA7295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0780"/>
              </p:ext>
            </p:extLst>
          </p:nvPr>
        </p:nvGraphicFramePr>
        <p:xfrm>
          <a:off x="404446" y="1590373"/>
          <a:ext cx="10689004" cy="45486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968">
                  <a:extLst>
                    <a:ext uri="{9D8B030D-6E8A-4147-A177-3AD203B41FA5}">
                      <a16:colId xmlns:a16="http://schemas.microsoft.com/office/drawing/2014/main" val="1237320612"/>
                    </a:ext>
                  </a:extLst>
                </a:gridCol>
                <a:gridCol w="3251644">
                  <a:extLst>
                    <a:ext uri="{9D8B030D-6E8A-4147-A177-3AD203B41FA5}">
                      <a16:colId xmlns:a16="http://schemas.microsoft.com/office/drawing/2014/main" val="1184782360"/>
                    </a:ext>
                  </a:extLst>
                </a:gridCol>
                <a:gridCol w="2569435">
                  <a:extLst>
                    <a:ext uri="{9D8B030D-6E8A-4147-A177-3AD203B41FA5}">
                      <a16:colId xmlns:a16="http://schemas.microsoft.com/office/drawing/2014/main" val="886868527"/>
                    </a:ext>
                  </a:extLst>
                </a:gridCol>
                <a:gridCol w="3984957">
                  <a:extLst>
                    <a:ext uri="{9D8B030D-6E8A-4147-A177-3AD203B41FA5}">
                      <a16:colId xmlns:a16="http://schemas.microsoft.com/office/drawing/2014/main" val="3857444242"/>
                    </a:ext>
                  </a:extLst>
                </a:gridCol>
              </a:tblGrid>
              <a:tr h="536877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Dinsdag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Woensdag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Vrijdag</a:t>
                      </a:r>
                    </a:p>
                    <a:p>
                      <a:pPr algn="ctr"/>
                      <a:r>
                        <a:rPr lang="nl-NL" sz="2000" b="1" dirty="0">
                          <a:solidFill>
                            <a:srgbClr val="FF0000"/>
                          </a:solidFill>
                          <a:latin typeface="Athletics" panose="02000000000000000000" pitchFamily="2" charset="0"/>
                        </a:rPr>
                        <a:t>Feedback </a:t>
                      </a:r>
                      <a:r>
                        <a:rPr lang="nl-NL" sz="2000" b="1" dirty="0" err="1">
                          <a:solidFill>
                            <a:srgbClr val="FF0000"/>
                          </a:solidFill>
                          <a:latin typeface="Athletics" panose="02000000000000000000" pitchFamily="2" charset="0"/>
                        </a:rPr>
                        <a:t>friends</a:t>
                      </a:r>
                      <a:r>
                        <a:rPr lang="nl-NL" sz="2000" b="1" dirty="0">
                          <a:solidFill>
                            <a:srgbClr val="FF0000"/>
                          </a:solidFill>
                          <a:latin typeface="Athletics" panose="02000000000000000000" pitchFamily="2" charset="0"/>
                        </a:rPr>
                        <a:t> LA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9787180"/>
                  </a:ext>
                </a:extLst>
              </a:tr>
              <a:tr h="591021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latin typeface="Athletics" panose="02000000000000000000" pitchFamily="2" charset="0"/>
                        </a:rPr>
                        <a:t>Opstart (3</a:t>
                      </a:r>
                      <a:r>
                        <a:rPr lang="nl-NL" b="1" baseline="30000" dirty="0">
                          <a:latin typeface="Athletics" panose="02000000000000000000" pitchFamily="2" charset="0"/>
                        </a:rPr>
                        <a:t>e</a:t>
                      </a:r>
                      <a:r>
                        <a:rPr lang="nl-NL" b="1" dirty="0">
                          <a:latin typeface="Athletics" panose="02000000000000000000" pitchFamily="2" charset="0"/>
                        </a:rPr>
                        <a:t> en 4</a:t>
                      </a:r>
                      <a:r>
                        <a:rPr lang="nl-NL" b="1" baseline="30000" dirty="0">
                          <a:latin typeface="Athletics" panose="02000000000000000000" pitchFamily="2" charset="0"/>
                        </a:rPr>
                        <a:t>e</a:t>
                      </a:r>
                      <a:r>
                        <a:rPr lang="nl-NL" b="1" dirty="0">
                          <a:latin typeface="Athletics" panose="02000000000000000000" pitchFamily="2" charset="0"/>
                        </a:rPr>
                        <a:t> uur)</a:t>
                      </a:r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Workshops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Robotisering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51549"/>
                  </a:ext>
                </a:extLst>
              </a:tr>
              <a:tr h="338588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LA 4 Visie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dirty="0">
                          <a:latin typeface="Athletics" panose="02000000000000000000" pitchFamily="2" charset="0"/>
                        </a:rPr>
                        <a:t>Technologie en ecologie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dirty="0">
                          <a:latin typeface="Athletics" panose="02000000000000000000" pitchFamily="2" charset="0"/>
                        </a:rPr>
                        <a:t>Design Thinking deel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Digitale economie</a:t>
                      </a:r>
                    </a:p>
                    <a:p>
                      <a:pPr algn="ctr"/>
                      <a:endParaRPr lang="nl-NL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315002"/>
                  </a:ext>
                </a:extLst>
              </a:tr>
              <a:tr h="106001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endParaRPr lang="nl-NL" sz="1600" b="0" i="1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r>
                        <a:rPr lang="nl-NL" sz="1600" b="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0" dirty="0">
                          <a:latin typeface="Athletics" panose="02000000000000000000" pitchFamily="2" charset="0"/>
                        </a:rPr>
                        <a:t>Voorbereiding kerntaak 4 (</a:t>
                      </a:r>
                      <a:r>
                        <a:rPr lang="nl-NL" b="1" i="0" dirty="0" err="1">
                          <a:latin typeface="Athletics" panose="02000000000000000000" pitchFamily="2" charset="0"/>
                        </a:rPr>
                        <a:t>fima</a:t>
                      </a:r>
                      <a:r>
                        <a:rPr lang="nl-NL" b="1" i="0" dirty="0">
                          <a:latin typeface="Athletics" panose="02000000000000000000" pitchFamily="2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dirty="0">
                          <a:latin typeface="Athletics" panose="02000000000000000000" pitchFamily="2" charset="0"/>
                        </a:rPr>
                        <a:t>Oefentoets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thletics" panose="02000000000000000000" pitchFamily="2" charset="0"/>
                        </a:rPr>
                        <a:t>LS/SW 13:45 lokaal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thletics" panose="02000000000000000000" pitchFamily="2" charset="0"/>
                        </a:rPr>
                        <a:t>CE/VT 15:00 lokaal 7</a:t>
                      </a:r>
                      <a:endParaRPr lang="nl-NL" sz="16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i="1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Afronding IBS</a:t>
                      </a:r>
                    </a:p>
                    <a:p>
                      <a:pPr algn="ctr"/>
                      <a:endParaRPr lang="nl-NL" sz="1800" b="1" i="0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nl-NL" sz="1050" i="0" dirty="0">
                        <a:latin typeface="Athletics" panose="02000000000000000000" pitchFamily="2" charset="0"/>
                      </a:endParaRPr>
                    </a:p>
                    <a:p>
                      <a:pPr algn="ctr"/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Projectuur</a:t>
                      </a:r>
                    </a:p>
                    <a:p>
                      <a:pPr algn="ctr"/>
                      <a:r>
                        <a:rPr lang="nl-NL" sz="1800" b="0" i="1" kern="1200" dirty="0" err="1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WWoV</a:t>
                      </a: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 Technologie en ecologie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1639"/>
                  </a:ext>
                </a:extLst>
              </a:tr>
              <a:tr h="517633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Office vaardigheden</a:t>
                      </a:r>
                      <a:endParaRPr lang="nl-NL" b="1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1" i="0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800" b="1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6688876"/>
                  </a:ext>
                </a:extLst>
              </a:tr>
              <a:tr h="435392">
                <a:tc>
                  <a:txBody>
                    <a:bodyPr/>
                    <a:lstStyle/>
                    <a:p>
                      <a:pPr algn="l"/>
                      <a:r>
                        <a:rPr lang="nl-NL" sz="1600" i="1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  <a:endParaRPr lang="nl-NL" sz="1600" i="1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Word / Excel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thletics" panose="02000000000000000000" pitchFamily="2" charset="0"/>
                        </a:rPr>
                        <a:t>13:45 – 16:00 Trap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i="1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588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2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49702D0-5895-527A-A9A6-47B2607C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Best </a:t>
            </a:r>
            <a:r>
              <a:rPr lang="nl-NL" dirty="0" err="1">
                <a:solidFill>
                  <a:srgbClr val="0070C0"/>
                </a:solidFill>
                <a:latin typeface="Athletics Black" panose="02000000000000000000" pitchFamily="2" charset="0"/>
              </a:rPr>
              <a:t>Practice</a:t>
            </a:r>
            <a:endParaRPr lang="nl-NL" dirty="0">
              <a:solidFill>
                <a:srgbClr val="0070C0"/>
              </a:solidFill>
              <a:latin typeface="Athletics Black" panose="02000000000000000000" pitchFamily="2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208A14E-79EF-9700-E792-895537E6EFAB}"/>
              </a:ext>
            </a:extLst>
          </p:cNvPr>
          <p:cNvSpPr txBox="1"/>
          <p:nvPr/>
        </p:nvSpPr>
        <p:spPr>
          <a:xfrm>
            <a:off x="1358900" y="1454791"/>
            <a:ext cx="8794750" cy="287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</a:t>
            </a:r>
            <a:r>
              <a:rPr lang="nl-NL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visiedocument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een best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gevonden die aansluit op de thematiek en je specialisatie. 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voor mede studenten een excursie naar deze best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georganiseerd en uitgevoerd.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omschreven wat het doel en relevantie van de excursie is.  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een draaiboek en een begroting/overzicht van de best </a:t>
            </a:r>
            <a:r>
              <a:rPr lang="nl-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opgesteld.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een toelichting (van de zelf georganiseerde excursie) met beeldmateriaal toegevoegd aan het verslag.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974B2D-64FE-93B9-F80F-B08D7F230C29}"/>
              </a:ext>
            </a:extLst>
          </p:cNvPr>
          <p:cNvSpPr txBox="1"/>
          <p:nvPr/>
        </p:nvSpPr>
        <p:spPr>
          <a:xfrm>
            <a:off x="1358900" y="4553725"/>
            <a:ext cx="8705850" cy="172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</a:t>
            </a:r>
            <a:r>
              <a:rPr lang="nl-NL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nl-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reflectiegesprek</a:t>
            </a:r>
            <a:endParaRPr lang="nl-N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nl-NL" dirty="0">
                <a:latin typeface="Arial" panose="020B0604020202020204" pitchFamily="34" charset="0"/>
                <a:cs typeface="Times New Roman" panose="02020603050405020304" pitchFamily="18" charset="0"/>
              </a:rPr>
              <a:t>Reflectie op kerntaak 2, 3 en 4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Uitleggen wat dit werkproces inhoud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Uitleggen hoe dit werkproces in de uitvoering van het IBS is teruggekomen.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juiste koppeling maken tussen het werkproces en de praktijk. </a:t>
            </a:r>
          </a:p>
        </p:txBody>
      </p:sp>
    </p:spTree>
    <p:extLst>
      <p:ext uri="{BB962C8B-B14F-4D97-AF65-F5344CB8AC3E}">
        <p14:creationId xmlns:p14="http://schemas.microsoft.com/office/powerpoint/2010/main" val="15570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544" y="222240"/>
            <a:ext cx="789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2223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SVT LA4 Visie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Leerdoel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een visie schrijven op de stad van de toekomst binnen jouw specialisatie.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beargumenteren welke onderdelen uit je best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practice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 zijn meegenomen.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9544" y="2321193"/>
            <a:ext cx="4943772" cy="907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Product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met jouw advies op de stad van de toekomst binnen jouw specialisatie, gebaseerd op de huidige uitdagingen en verwachte trends en ontwikkelingen.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19087" y="3516662"/>
            <a:ext cx="4943772" cy="1908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  <a:tab pos="116363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			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Er is een visie geschreven op de stad van de toekomst binnen jouw specialisatie..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Er is beargumenteerd welke onderdelen uit de best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practice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in je visie zijn meegenomen.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Er is beschreven welke thema’s uit de opleiding gebruikt zijn om tot de visie te komen.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Je kunt samenvattend beargumenteren op welke wijze je visie bijdraagt aan een duurzame en innovatieve leefomgeving.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026476" y="3502727"/>
            <a:ext cx="4570157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Bronnen</a:t>
            </a:r>
          </a:p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Arial" charset="0"/>
              </a:rPr>
              <a:t>Lessen specialisatie en IBS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026476" y="2573447"/>
            <a:ext cx="457015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Bijeenkomsten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stad van de toekomst 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specialisatie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026476" y="925670"/>
            <a:ext cx="4570157" cy="1508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Samenwerking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pitchFamily="36" charset="0"/>
                <a:ea typeface="+mn-ea"/>
                <a:cs typeface="ＭＳ Ｐゴシック" pitchFamily="36" charset="-128"/>
              </a:rPr>
              <a:t>		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Deze opdracht maak je alleen.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Plaats je product op Teams.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Bekijk leerproducten van anderen en geef feedback tijdens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friends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24-03-2023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Feedback friends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31-03-2023</a:t>
            </a:r>
            <a:endParaRPr kumimoji="0" lang="nl-NL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3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30" y="2421220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8" y="3516662"/>
            <a:ext cx="266283" cy="416301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833" y="925670"/>
            <a:ext cx="385812" cy="263054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882" y="3611245"/>
            <a:ext cx="299225" cy="290796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8"/>
          <a:srcRect l="17050" t="33024" r="61669" b="30375"/>
          <a:stretch/>
        </p:blipFill>
        <p:spPr>
          <a:xfrm>
            <a:off x="6575370" y="2573447"/>
            <a:ext cx="300737" cy="290796"/>
          </a:xfrm>
          <a:prstGeom prst="rect">
            <a:avLst/>
          </a:prstGeom>
        </p:spPr>
      </p:pic>
      <p:pic>
        <p:nvPicPr>
          <p:cNvPr id="1026" name="Picture 2" descr="De stad van de toekomst - Vereniging Deltametropool">
            <a:extLst>
              <a:ext uri="{FF2B5EF4-FFF2-40B4-BE49-F238E27FC236}">
                <a16:creationId xmlns:a16="http://schemas.microsoft.com/office/drawing/2014/main" id="{B5E82880-F23F-407B-AAD0-D46A8C59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65" y="4105950"/>
            <a:ext cx="2374068" cy="13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1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B738254-C396-4488-807E-4320D5CAB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1" y="201691"/>
            <a:ext cx="7815007" cy="64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4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4364355-02C2-762F-1320-F8CF3BDA5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36944"/>
              </p:ext>
            </p:extLst>
          </p:nvPr>
        </p:nvGraphicFramePr>
        <p:xfrm>
          <a:off x="2343150" y="2871184"/>
          <a:ext cx="7531100" cy="2310416"/>
        </p:xfrm>
        <a:graphic>
          <a:graphicData uri="http://schemas.openxmlformats.org/drawingml/2006/table">
            <a:tbl>
              <a:tblPr firstRow="1" firstCol="1" bandRow="1"/>
              <a:tblGrid>
                <a:gridCol w="740626">
                  <a:extLst>
                    <a:ext uri="{9D8B030D-6E8A-4147-A177-3AD203B41FA5}">
                      <a16:colId xmlns:a16="http://schemas.microsoft.com/office/drawing/2014/main" val="2138663746"/>
                    </a:ext>
                  </a:extLst>
                </a:gridCol>
                <a:gridCol w="4001982">
                  <a:extLst>
                    <a:ext uri="{9D8B030D-6E8A-4147-A177-3AD203B41FA5}">
                      <a16:colId xmlns:a16="http://schemas.microsoft.com/office/drawing/2014/main" val="3611284260"/>
                    </a:ext>
                  </a:extLst>
                </a:gridCol>
                <a:gridCol w="690277">
                  <a:extLst>
                    <a:ext uri="{9D8B030D-6E8A-4147-A177-3AD203B41FA5}">
                      <a16:colId xmlns:a16="http://schemas.microsoft.com/office/drawing/2014/main" val="3059995214"/>
                    </a:ext>
                  </a:extLst>
                </a:gridCol>
                <a:gridCol w="246650">
                  <a:extLst>
                    <a:ext uri="{9D8B030D-6E8A-4147-A177-3AD203B41FA5}">
                      <a16:colId xmlns:a16="http://schemas.microsoft.com/office/drawing/2014/main" val="266672646"/>
                    </a:ext>
                  </a:extLst>
                </a:gridCol>
                <a:gridCol w="370313">
                  <a:extLst>
                    <a:ext uri="{9D8B030D-6E8A-4147-A177-3AD203B41FA5}">
                      <a16:colId xmlns:a16="http://schemas.microsoft.com/office/drawing/2014/main" val="2769266000"/>
                    </a:ext>
                  </a:extLst>
                </a:gridCol>
                <a:gridCol w="370313">
                  <a:extLst>
                    <a:ext uri="{9D8B030D-6E8A-4147-A177-3AD203B41FA5}">
                      <a16:colId xmlns:a16="http://schemas.microsoft.com/office/drawing/2014/main" val="3925984581"/>
                    </a:ext>
                  </a:extLst>
                </a:gridCol>
                <a:gridCol w="370313">
                  <a:extLst>
                    <a:ext uri="{9D8B030D-6E8A-4147-A177-3AD203B41FA5}">
                      <a16:colId xmlns:a16="http://schemas.microsoft.com/office/drawing/2014/main" val="37830898"/>
                    </a:ext>
                  </a:extLst>
                </a:gridCol>
                <a:gridCol w="370313">
                  <a:extLst>
                    <a:ext uri="{9D8B030D-6E8A-4147-A177-3AD203B41FA5}">
                      <a16:colId xmlns:a16="http://schemas.microsoft.com/office/drawing/2014/main" val="1194511429"/>
                    </a:ext>
                  </a:extLst>
                </a:gridCol>
                <a:gridCol w="370313">
                  <a:extLst>
                    <a:ext uri="{9D8B030D-6E8A-4147-A177-3AD203B41FA5}">
                      <a16:colId xmlns:a16="http://schemas.microsoft.com/office/drawing/2014/main" val="3159976508"/>
                    </a:ext>
                  </a:extLst>
                </a:gridCol>
              </a:tblGrid>
              <a:tr h="21142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nl-NL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PUNTEN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Visie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een visie geschreven op het gebied van duurzame vrijetijdsbesteding in en om de stad.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beargumenteerd welke onderdelen uit de best </a:t>
                      </a:r>
                      <a:r>
                        <a:rPr lang="nl-NL" sz="105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</a:t>
                      </a:r>
                      <a:r>
                        <a:rPr lang="nl-NL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je visie zijn meegenomen.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volgende thema’s  ‘robotisering’, ‘de 4</a:t>
                      </a:r>
                      <a:r>
                        <a:rPr lang="nl-NL" sz="105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nl-NL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Industriële Revolutie’ en ‘The Internet of </a:t>
                      </a:r>
                      <a:r>
                        <a:rPr lang="nl-NL" sz="105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Things</a:t>
                      </a:r>
                      <a:r>
                        <a:rPr lang="nl-NL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 komen tenminste aan bod. Je kunt samenvattend beargumenteren op welke wijze je visie bijdraagt aan een duurzame en innovatieve leefomgeving.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133945"/>
                  </a:ext>
                </a:extLst>
              </a:tr>
              <a:tr h="19618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783220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A68B9867-BAD3-2A17-E934-423808CE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Beoordelingsformulier Visiedocument</a:t>
            </a:r>
          </a:p>
        </p:txBody>
      </p:sp>
    </p:spTree>
    <p:extLst>
      <p:ext uri="{BB962C8B-B14F-4D97-AF65-F5344CB8AC3E}">
        <p14:creationId xmlns:p14="http://schemas.microsoft.com/office/powerpoint/2010/main" val="10233303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45E640-2CDA-4137-AE15-3E3C33034BE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  <ds:schemaRef ds:uri="34354c1b-6b8c-435b-ad50-990538c19557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D6405D30-6AB8-4754-A73A-11A176AB7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8F83BF-4DFF-494A-9E87-591D1C5247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478</Words>
  <Application>Microsoft Office PowerPoint</Application>
  <PresentationFormat>Breedbeeld</PresentationFormat>
  <Paragraphs>92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Arial</vt:lpstr>
      <vt:lpstr>Athletics</vt:lpstr>
      <vt:lpstr>Athletics Black</vt:lpstr>
      <vt:lpstr>Calibri</vt:lpstr>
      <vt:lpstr>Calibri Light</vt:lpstr>
      <vt:lpstr>Symbol</vt:lpstr>
      <vt:lpstr>Kantoorthema</vt:lpstr>
      <vt:lpstr>1_Kantoorthema</vt:lpstr>
      <vt:lpstr>2_Kantoorthema</vt:lpstr>
      <vt:lpstr>3_Kantoorthema</vt:lpstr>
      <vt:lpstr>PowerPoint-presentatie</vt:lpstr>
      <vt:lpstr>IBS De stad van de toekomst</vt:lpstr>
      <vt:lpstr>Best Practice</vt:lpstr>
      <vt:lpstr>PowerPoint-presentatie</vt:lpstr>
      <vt:lpstr>PowerPoint-presentatie</vt:lpstr>
      <vt:lpstr>Beoordelingsformulier Visiedocument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107</cp:revision>
  <dcterms:created xsi:type="dcterms:W3CDTF">2015-02-09T20:38:33Z</dcterms:created>
  <dcterms:modified xsi:type="dcterms:W3CDTF">2023-03-22T09:01:34Z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